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12192000"/>
  <p:notesSz cx="6858000" cy="9144000"/>
  <p:embeddedFontLst>
    <p:embeddedFont>
      <p:font typeface="Roboto Thin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CaDfZqIVgOs3HuSwsKbhZGhn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AD8DC34-1B1C-4C7A-9EBB-A54E28248764}">
  <a:tblStyle styleId="{5AD8DC34-1B1C-4C7A-9EBB-A54E2824876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310F6C2-CCBD-44B7-9CEC-48E77362581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51A7E29-CF9E-4DBB-9431-FE08524D4EBB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3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Thin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RobotoThin-italic.fntdata"/><Relationship Id="rId14" Type="http://schemas.openxmlformats.org/officeDocument/2006/relationships/slide" Target="slides/slide7.xml"/><Relationship Id="rId36" Type="http://schemas.openxmlformats.org/officeDocument/2006/relationships/font" Target="fonts/RobotoThin-bold.fntdata"/><Relationship Id="rId17" Type="http://schemas.openxmlformats.org/officeDocument/2006/relationships/slide" Target="slides/slide10.xml"/><Relationship Id="rId39" Type="http://schemas.openxmlformats.org/officeDocument/2006/relationships/font" Target="fonts/Roboto-regular.fntdata"/><Relationship Id="rId16" Type="http://schemas.openxmlformats.org/officeDocument/2006/relationships/slide" Target="slides/slide9.xml"/><Relationship Id="rId38" Type="http://schemas.openxmlformats.org/officeDocument/2006/relationships/font" Target="fonts/RobotoThin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Ana Alfaro: Palabras de bienvenida</a:t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Atención: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La norma precisa que la información se remite a la DRE no precisa UGEL para el caso de CETPROS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Se indica informar 30 días hábiles luego de culminado el estado </a:t>
            </a:r>
            <a:r>
              <a:rPr b="1" lang="es-PE"/>
              <a:t>de emergencia sanitaria ...no debe ser luego de culminado el proceso??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308" name="Google Shape;308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La programación de </a:t>
            </a:r>
            <a:endParaRPr/>
          </a:p>
        </p:txBody>
      </p:sp>
      <p:sp>
        <p:nvSpPr>
          <p:cNvPr id="387" name="Google Shape;387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>
                <a:solidFill>
                  <a:srgbClr val="000000"/>
                </a:solidFill>
              </a:rPr>
              <a:t>Comentar que se debe repetir el cuadro para cada módulo formativo del periodo académico 2020-I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fb5e516f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7fb5e516f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Ana Alfaro: Palabras de bienvenida</a:t>
            </a:r>
            <a:endParaRPr/>
          </a:p>
        </p:txBody>
      </p:sp>
      <p:sp>
        <p:nvSpPr>
          <p:cNvPr id="173" name="Google Shape;173;g7fb5e516f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Enfatizar que el MINEDU está apostando por que se empiecen a desarrollar las actividades académicas y para ello ya se viene implementando un plan que pasa por 3 etapas….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Se está considerando varias plataformas con las que se iniciaría la formación  virtual…. Entre ellas se evalúa: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Aprende.org, de la fundación Carlos Slim (https://aprende.org/)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Fundación Romero (cursos de pago, podría ir por alianza estratégica)</a:t>
            </a:r>
            <a:br>
              <a:rPr b="1" lang="es-PE"/>
            </a:br>
            <a:r>
              <a:rPr b="1" lang="es-PE"/>
              <a:t>(cursos gratuitos, becas por emergencia sanitaria)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EdX (https://www.edx.org/es)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Miríadax (https://miriadax.net/)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Google Activate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UNED Abierta</a:t>
            </a:r>
            <a:endParaRPr/>
          </a:p>
        </p:txBody>
      </p:sp>
      <p:sp>
        <p:nvSpPr>
          <p:cNvPr id="436" name="Google Shape;4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Se tiene prevista la </a:t>
            </a:r>
            <a:r>
              <a:rPr b="1" lang="es-PE"/>
              <a:t>FORMACIÓN DE DOCENTES PARA LA </a:t>
            </a:r>
            <a:r>
              <a:rPr b="1" lang="es-PE"/>
              <a:t>DIGITALIZACIÓN</a:t>
            </a:r>
            <a:r>
              <a:rPr b="1" lang="es-PE"/>
              <a:t> Y VIRTUALIZACIÓN DE CONTENIDOS.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Esto se comunicará oportunamente por el área correspondiente: </a:t>
            </a:r>
            <a:r>
              <a:rPr b="1" lang="es-PE"/>
              <a:t>FORTALECIMIENTO DE CAPACIDADES.</a:t>
            </a:r>
            <a:endParaRPr b="1"/>
          </a:p>
        </p:txBody>
      </p:sp>
      <p:sp>
        <p:nvSpPr>
          <p:cNvPr id="474" name="Google Shape;474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2184400" y="-1346200"/>
            <a:ext cx="4876800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/>
          <p:nvPr>
            <p:ph type="ctrTitle"/>
          </p:nvPr>
        </p:nvSpPr>
        <p:spPr>
          <a:xfrm>
            <a:off x="914400" y="2130427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888888"/>
              </a:buClr>
              <a:buSzPts val="38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888888"/>
              </a:buClr>
              <a:buSzPts val="33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888888"/>
              </a:buClr>
              <a:buSzPts val="28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40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/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888888"/>
              </a:buClr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" type="body"/>
          </p:nvPr>
        </p:nvSpPr>
        <p:spPr>
          <a:xfrm>
            <a:off x="609600" y="1333500"/>
            <a:ext cx="53847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1480" lvl="1" marL="9144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5760" lvl="3" marL="1828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indent="-365760" lvl="4" marL="2286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indent="-365760" lvl="5" marL="27432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indent="-365760" lvl="6" marL="3200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indent="-365759" lvl="7" marL="3657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indent="-365759" lvl="8" marL="4114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/>
        </p:txBody>
      </p:sp>
      <p:sp>
        <p:nvSpPr>
          <p:cNvPr id="105" name="Google Shape;105;p42"/>
          <p:cNvSpPr txBox="1"/>
          <p:nvPr>
            <p:ph idx="2" type="body"/>
          </p:nvPr>
        </p:nvSpPr>
        <p:spPr>
          <a:xfrm>
            <a:off x="6197600" y="1333500"/>
            <a:ext cx="53847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1480" lvl="1" marL="9144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5760" lvl="3" marL="1828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indent="-365760" lvl="4" marL="2286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indent="-365760" lvl="5" marL="27432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indent="-365760" lvl="6" marL="3200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indent="-365759" lvl="7" marL="3657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indent="-365759" lvl="8" marL="4114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/>
        </p:txBody>
      </p:sp>
      <p:sp>
        <p:nvSpPr>
          <p:cNvPr id="106" name="Google Shape;106;p42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2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 txBox="1"/>
          <p:nvPr>
            <p:ph idx="1" type="body"/>
          </p:nvPr>
        </p:nvSpPr>
        <p:spPr>
          <a:xfrm>
            <a:off x="609600" y="1535114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112" name="Google Shape;112;p43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6576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indent="-350519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indent="-35052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indent="-35052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indent="-35052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indent="-35052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indent="-35052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/>
        </p:txBody>
      </p:sp>
      <p:sp>
        <p:nvSpPr>
          <p:cNvPr id="113" name="Google Shape;113;p43"/>
          <p:cNvSpPr txBox="1"/>
          <p:nvPr>
            <p:ph idx="3" type="body"/>
          </p:nvPr>
        </p:nvSpPr>
        <p:spPr>
          <a:xfrm>
            <a:off x="6193369" y="1535114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114" name="Google Shape;114;p43"/>
          <p:cNvSpPr txBox="1"/>
          <p:nvPr>
            <p:ph idx="4" type="body"/>
          </p:nvPr>
        </p:nvSpPr>
        <p:spPr>
          <a:xfrm>
            <a:off x="6193369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6576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indent="-350519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indent="-35052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indent="-35052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indent="-35052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indent="-35052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indent="-35052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/>
        </p:txBody>
      </p:sp>
      <p:sp>
        <p:nvSpPr>
          <p:cNvPr id="115" name="Google Shape;115;p43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4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4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6"/>
          <p:cNvSpPr txBox="1"/>
          <p:nvPr>
            <p:ph type="title"/>
          </p:nvPr>
        </p:nvSpPr>
        <p:spPr>
          <a:xfrm>
            <a:off x="609602" y="273051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6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indent="-441960" lvl="1" marL="9144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  <a:defRPr sz="3359"/>
            </a:lvl2pPr>
            <a:lvl3pPr indent="-411480" lvl="2" marL="13716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30" name="Google Shape;130;p46"/>
          <p:cNvSpPr txBox="1"/>
          <p:nvPr>
            <p:ph idx="2" type="body"/>
          </p:nvPr>
        </p:nvSpPr>
        <p:spPr>
          <a:xfrm>
            <a:off x="609602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indent="-228600" lvl="4" marL="22860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indent="-228600" lvl="5" marL="27432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indent="-228600" lvl="6" marL="32004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indent="-228600" lvl="7" marL="3657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indent="-228600" lvl="8" marL="4114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/>
        </p:txBody>
      </p:sp>
      <p:sp>
        <p:nvSpPr>
          <p:cNvPr id="131" name="Google Shape;131;p46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6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47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indent="-228600" lvl="4" marL="22860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indent="-228600" lvl="5" marL="27432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indent="-228600" lvl="6" marL="32004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indent="-228600" lvl="7" marL="3657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indent="-228600" lvl="8" marL="4114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/>
        </p:txBody>
      </p:sp>
      <p:sp>
        <p:nvSpPr>
          <p:cNvPr id="138" name="Google Shape;138;p47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7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7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8"/>
          <p:cNvSpPr txBox="1"/>
          <p:nvPr>
            <p:ph idx="1" type="body"/>
          </p:nvPr>
        </p:nvSpPr>
        <p:spPr>
          <a:xfrm rot="5400000">
            <a:off x="3832951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48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8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8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9"/>
          <p:cNvSpPr txBox="1"/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9"/>
          <p:cNvSpPr txBox="1"/>
          <p:nvPr>
            <p:ph idx="1" type="body"/>
          </p:nvPr>
        </p:nvSpPr>
        <p:spPr>
          <a:xfrm rot="5400000">
            <a:off x="2184350" y="-1346250"/>
            <a:ext cx="48768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9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9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9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609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1480" lvl="1" marL="9144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5760" lvl="3" marL="1828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indent="-365760" lvl="4" marL="2286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indent="-365760" lvl="5" marL="27432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indent="-365760" lvl="6" marL="3200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indent="-365759" lvl="7" marL="3657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indent="-365759" lvl="8" marL="4114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/>
        </p:txBody>
      </p:sp>
      <p:sp>
        <p:nvSpPr>
          <p:cNvPr id="29" name="Google Shape;29;p30"/>
          <p:cNvSpPr txBox="1"/>
          <p:nvPr>
            <p:ph idx="2" type="body"/>
          </p:nvPr>
        </p:nvSpPr>
        <p:spPr>
          <a:xfrm>
            <a:off x="6197600" y="1333500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1480" lvl="1" marL="9144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5760" lvl="3" marL="1828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indent="-365760" lvl="4" marL="2286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indent="-365760" lvl="5" marL="27432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indent="-365760" lvl="6" marL="3200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indent="-365759" lvl="7" marL="3657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indent="-365759" lvl="8" marL="41148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6576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indent="-350519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indent="-35052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indent="-35052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indent="-35052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indent="-35052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indent="-35052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/>
        </p:txBody>
      </p:sp>
      <p:sp>
        <p:nvSpPr>
          <p:cNvPr id="37" name="Google Shape;37;p31"/>
          <p:cNvSpPr txBox="1"/>
          <p:nvPr>
            <p:ph idx="3" type="body"/>
          </p:nvPr>
        </p:nvSpPr>
        <p:spPr>
          <a:xfrm>
            <a:off x="6193369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38" name="Google Shape;38;p31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65760" lvl="2" marL="1371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indent="-350519" lvl="3" marL="1828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indent="-350520" lvl="4" marL="22860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indent="-350520" lvl="5" marL="2743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indent="-350520" lvl="6" marL="32004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indent="-350520" lvl="7" marL="3657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indent="-350520" lvl="8" marL="41148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/>
        </p:txBody>
      </p:sp>
      <p:sp>
        <p:nvSpPr>
          <p:cNvPr id="39" name="Google Shape;39;p3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963084" y="4406901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888888"/>
              </a:buClr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3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/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" type="body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indent="-441960" lvl="1" marL="9144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  <a:defRPr sz="3359"/>
            </a:lvl2pPr>
            <a:lvl3pPr indent="-411480" lvl="2" marL="13716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55" name="Google Shape;55;p36"/>
          <p:cNvSpPr txBox="1"/>
          <p:nvPr>
            <p:ph idx="2" type="body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indent="-228600" lvl="4" marL="22860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indent="-228600" lvl="5" marL="27432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indent="-228600" lvl="6" marL="32004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indent="-228600" lvl="7" marL="3657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indent="-228600" lvl="8" marL="4114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/>
        </p:txBody>
      </p:sp>
      <p:sp>
        <p:nvSpPr>
          <p:cNvPr id="56" name="Google Shape;56;p3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indent="-228600" lvl="4" marL="22860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indent="-228600" lvl="5" marL="27432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indent="-228600" lvl="6" marL="32004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indent="-228600" lvl="7" marL="3657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indent="-228600" lvl="8" marL="41148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b="0" i="0" sz="5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marR="0" rtl="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1960" lvl="1" marL="914400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1480" lvl="2" marL="13716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b="0" i="0" sz="5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marR="0" rtl="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1960" lvl="1" marL="914400" marR="0" rtl="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1480" lvl="2" marL="137160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mailto:admision@minedu.gob.pe" TargetMode="External"/><Relationship Id="rId6" Type="http://schemas.openxmlformats.org/officeDocument/2006/relationships/hyperlink" Target="mailto:gestionpedagogica@minedu.gob.pe" TargetMode="External"/><Relationship Id="rId7" Type="http://schemas.openxmlformats.org/officeDocument/2006/relationships/hyperlink" Target="mailto:politicasies1@minedu.gob.pe" TargetMode="External"/><Relationship Id="rId8" Type="http://schemas.openxmlformats.org/officeDocument/2006/relationships/hyperlink" Target="mailto:politicasies2@minedu.gob.p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351" y="5756688"/>
            <a:ext cx="2684715" cy="5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/>
          <p:nvPr/>
        </p:nvSpPr>
        <p:spPr>
          <a:xfrm>
            <a:off x="1115250" y="343725"/>
            <a:ext cx="99615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9"/>
              <a:buFont typeface="Arial"/>
              <a:buNone/>
            </a:pPr>
            <a:r>
              <a:rPr b="1" i="0" lang="es-PE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Orientaciones para el desarrollo del servicio educativo en los centros de educación técnico-productiva e institutos y escuela de Educación superior, el marco de la emergencia por COVID-19</a:t>
            </a:r>
            <a:endParaRPr b="1" i="0" sz="3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5133404" y="5878252"/>
            <a:ext cx="197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b="1" i="0" lang="es-PE" sz="162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Abril de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n para mejor educacion mejores peruanos&quot;" id="162" name="Google Shape;1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4125" y="5240125"/>
            <a:ext cx="1240750" cy="11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7249" y="3924174"/>
            <a:ext cx="1160825" cy="11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1409313" y="3195450"/>
            <a:ext cx="29367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latin typeface="Calibri"/>
                <a:ea typeface="Calibri"/>
                <a:cs typeface="Calibri"/>
                <a:sym typeface="Calibri"/>
              </a:rPr>
              <a:t>SILENCIA TU MICRÓFONO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5099" y="3884212"/>
            <a:ext cx="1240750" cy="124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"/>
          <p:cNvCxnSpPr/>
          <p:nvPr/>
        </p:nvCxnSpPr>
        <p:spPr>
          <a:xfrm flipH="1">
            <a:off x="5275250" y="3889025"/>
            <a:ext cx="1485000" cy="1301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</p:cxnSp>
      <p:pic>
        <p:nvPicPr>
          <p:cNvPr id="167" name="Google Shape;16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93425" y="3828500"/>
            <a:ext cx="1422451" cy="142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4627638" y="3209000"/>
            <a:ext cx="29367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latin typeface="Calibri"/>
                <a:ea typeface="Calibri"/>
                <a:cs typeface="Calibri"/>
                <a:sym typeface="Calibri"/>
              </a:rPr>
              <a:t>APAGA TU CÁMARA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7792950" y="3075500"/>
            <a:ext cx="29367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latin typeface="Calibri"/>
                <a:ea typeface="Calibri"/>
                <a:cs typeface="Calibri"/>
                <a:sym typeface="Calibri"/>
              </a:rPr>
              <a:t>LAS PREGUNTAS SE RESPONDERÁN AL FINAL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"/>
          <p:cNvSpPr/>
          <p:nvPr/>
        </p:nvSpPr>
        <p:spPr>
          <a:xfrm>
            <a:off x="2377925" y="1341250"/>
            <a:ext cx="7684800" cy="19839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Examen regular 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(modalidad virtual)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450" y="3931750"/>
            <a:ext cx="1768299" cy="1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9"/>
          <p:cNvSpPr txBox="1"/>
          <p:nvPr/>
        </p:nvSpPr>
        <p:spPr>
          <a:xfrm>
            <a:off x="5780125" y="4049700"/>
            <a:ext cx="5615100" cy="19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PE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Fecha tentativa: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s-PE" sz="4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 de abril</a:t>
            </a:r>
            <a:endParaRPr b="1" i="1" sz="4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/>
          <p:nvPr>
            <p:ph type="title"/>
          </p:nvPr>
        </p:nvSpPr>
        <p:spPr>
          <a:xfrm>
            <a:off x="285750" y="712800"/>
            <a:ext cx="11639700" cy="101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Procesos académicos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838500" y="1647375"/>
            <a:ext cx="464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PE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la Matrícula</a:t>
            </a:r>
            <a:endParaRPr b="1" i="0" sz="36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 txBox="1"/>
          <p:nvPr>
            <p:ph idx="2" type="body"/>
          </p:nvPr>
        </p:nvSpPr>
        <p:spPr>
          <a:xfrm>
            <a:off x="838500" y="2232374"/>
            <a:ext cx="10403100" cy="4148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A cargo de la </a:t>
            </a:r>
            <a:r>
              <a:rPr b="1" lang="es-PE" sz="2500"/>
              <a:t>Dirección General</a:t>
            </a:r>
            <a:r>
              <a:rPr lang="es-PE" sz="2500"/>
              <a:t> o quien ésta designe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Se puede realizar de </a:t>
            </a:r>
            <a:r>
              <a:rPr b="1" lang="es-PE" sz="2500"/>
              <a:t>manera no presencial</a:t>
            </a:r>
            <a:endParaRPr b="1"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En IEST se hará por </a:t>
            </a:r>
            <a:r>
              <a:rPr b="1" lang="es-PE" sz="2500"/>
              <a:t>unidad didáctica (UD)</a:t>
            </a:r>
            <a:endParaRPr b="1"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En instituciones de ES Artísticas se hará por </a:t>
            </a:r>
            <a:r>
              <a:rPr b="1" lang="es-PE" sz="2500"/>
              <a:t>cursos</a:t>
            </a:r>
            <a:endParaRPr b="1"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En Cetpro se hará por</a:t>
            </a:r>
            <a:r>
              <a:rPr b="1" lang="es-PE" sz="2500"/>
              <a:t> módulos</a:t>
            </a:r>
            <a:endParaRPr b="1"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En todos los casos la Dirección General debe</a:t>
            </a:r>
            <a:r>
              <a:rPr b="1" lang="es-PE" sz="2500"/>
              <a:t> informar a la DRE </a:t>
            </a:r>
            <a:r>
              <a:rPr lang="es-PE" sz="2500"/>
              <a:t>de la implementación del </a:t>
            </a:r>
            <a:r>
              <a:rPr b="1" lang="es-PE" sz="2500"/>
              <a:t>Registro de matrícula</a:t>
            </a:r>
            <a:endParaRPr b="1"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/>
              <a:t>Se debe otorgar</a:t>
            </a:r>
            <a:r>
              <a:rPr b="1" lang="es-PE" sz="2500"/>
              <a:t> facilidades </a:t>
            </a:r>
            <a:r>
              <a:rPr lang="es-PE" sz="2500"/>
              <a:t>a los ingresantes para la presentación de los</a:t>
            </a:r>
            <a:r>
              <a:rPr b="1" lang="es-PE" sz="2500"/>
              <a:t> requisitos de la matrícula</a:t>
            </a:r>
            <a:endParaRPr b="1"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/>
          <p:nvPr/>
        </p:nvSpPr>
        <p:spPr>
          <a:xfrm>
            <a:off x="2377925" y="1341250"/>
            <a:ext cx="7684800" cy="19839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(Estudiantes antiguos)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450" y="3931750"/>
            <a:ext cx="1768299" cy="1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"/>
          <p:cNvSpPr txBox="1"/>
          <p:nvPr/>
        </p:nvSpPr>
        <p:spPr>
          <a:xfrm>
            <a:off x="5780125" y="4049700"/>
            <a:ext cx="5615100" cy="19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PE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Hasta: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s-PE" sz="4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de abril</a:t>
            </a:r>
            <a:endParaRPr b="1" i="1" sz="4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Gestión pedagógica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327" name="Google Shape;327;p12"/>
          <p:cNvGrpSpPr/>
          <p:nvPr/>
        </p:nvGrpSpPr>
        <p:grpSpPr>
          <a:xfrm>
            <a:off x="704424" y="1838204"/>
            <a:ext cx="2586679" cy="4555785"/>
            <a:chOff x="1178052" y="283725"/>
            <a:chExt cx="2030998" cy="4076400"/>
          </a:xfrm>
        </p:grpSpPr>
        <p:sp>
          <p:nvSpPr>
            <p:cNvPr id="328" name="Google Shape;328;p1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1178052" y="285219"/>
              <a:ext cx="2030400" cy="912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1233850" y="33423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s-PE" sz="2400" u="none" cap="none" strike="noStrik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pedagógica</a:t>
              </a:r>
              <a:endParaRPr b="0" i="0" sz="2400" u="none" cap="none" strike="noStrik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 rot="5400000">
              <a:off x="2061251" y="1152835"/>
              <a:ext cx="2640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2" name="Google Shape;3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401" y="2978723"/>
            <a:ext cx="616751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12" y="4303798"/>
            <a:ext cx="736559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4892" y="5439012"/>
            <a:ext cx="736559" cy="821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2"/>
          <p:cNvCxnSpPr>
            <a:stCxn id="332" idx="3"/>
          </p:cNvCxnSpPr>
          <p:nvPr/>
        </p:nvCxnSpPr>
        <p:spPr>
          <a:xfrm>
            <a:off x="1480152" y="3322593"/>
            <a:ext cx="1302900" cy="330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36" name="Google Shape;336;p12"/>
          <p:cNvCxnSpPr>
            <a:endCxn id="333" idx="0"/>
          </p:cNvCxnSpPr>
          <p:nvPr/>
        </p:nvCxnSpPr>
        <p:spPr>
          <a:xfrm flipH="1">
            <a:off x="1300492" y="4063498"/>
            <a:ext cx="1114200" cy="240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37" name="Google Shape;337;p12"/>
          <p:cNvCxnSpPr>
            <a:stCxn id="333" idx="2"/>
            <a:endCxn id="334" idx="0"/>
          </p:cNvCxnSpPr>
          <p:nvPr/>
        </p:nvCxnSpPr>
        <p:spPr>
          <a:xfrm>
            <a:off x="1300492" y="5125136"/>
            <a:ext cx="1282800" cy="31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338" name="Google Shape;33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4679" y="3424086"/>
            <a:ext cx="736558" cy="8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2"/>
          <p:cNvSpPr txBox="1"/>
          <p:nvPr>
            <p:ph idx="2" type="body"/>
          </p:nvPr>
        </p:nvSpPr>
        <p:spPr>
          <a:xfrm>
            <a:off x="5015025" y="2469850"/>
            <a:ext cx="61791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/>
              <a:t>Planificación curricular: </a:t>
            </a:r>
            <a:r>
              <a:rPr b="1" lang="es-PE" sz="2800"/>
              <a:t>03 etapas</a:t>
            </a:r>
            <a:endParaRPr b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/>
              <a:t>Recuperación de horas lectivas: </a:t>
            </a:r>
            <a:r>
              <a:rPr b="1" lang="es-PE" sz="2800"/>
              <a:t>Plan de recuperación </a:t>
            </a:r>
            <a:endParaRPr b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/>
              <a:t>Implementación del servicio educativo </a:t>
            </a:r>
            <a:r>
              <a:rPr b="1" lang="es-PE" sz="2800"/>
              <a:t>no presencial</a:t>
            </a:r>
            <a:endParaRPr b="1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/>
              <a:t>La evaluación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idx="4294967295"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80"/>
              <a:buNone/>
            </a:pPr>
            <a:r>
              <a:rPr lang="es-PE" sz="4800">
                <a:solidFill>
                  <a:schemeClr val="lt1"/>
                </a:solidFill>
              </a:rPr>
              <a:t>Gestión pedagógica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838500" y="1513850"/>
            <a:ext cx="767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AutoNum type="arabicPeriod"/>
            </a:pPr>
            <a:r>
              <a:rPr b="1" i="0" lang="es-P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Planificación curricular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6285217" y="3754005"/>
            <a:ext cx="348750" cy="347162"/>
            <a:chOff x="4858109" y="2631368"/>
            <a:chExt cx="316442" cy="315000"/>
          </a:xfrm>
        </p:grpSpPr>
        <p:sp>
          <p:nvSpPr>
            <p:cNvPr id="348" name="Google Shape;348;p1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PE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3"/>
          <p:cNvGrpSpPr/>
          <p:nvPr/>
        </p:nvGrpSpPr>
        <p:grpSpPr>
          <a:xfrm>
            <a:off x="3702437" y="3754094"/>
            <a:ext cx="347155" cy="347155"/>
            <a:chOff x="3157188" y="909150"/>
            <a:chExt cx="470400" cy="470400"/>
          </a:xfrm>
        </p:grpSpPr>
        <p:sp>
          <p:nvSpPr>
            <p:cNvPr id="351" name="Google Shape;351;p1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6285217" y="3754005"/>
            <a:ext cx="348750" cy="347162"/>
            <a:chOff x="4858109" y="2631368"/>
            <a:chExt cx="316442" cy="315000"/>
          </a:xfrm>
        </p:grpSpPr>
        <p:sp>
          <p:nvSpPr>
            <p:cNvPr id="354" name="Google Shape;354;p1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PE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3702437" y="3754094"/>
            <a:ext cx="347155" cy="347155"/>
            <a:chOff x="3157188" y="909150"/>
            <a:chExt cx="470400" cy="470400"/>
          </a:xfrm>
        </p:grpSpPr>
        <p:sp>
          <p:nvSpPr>
            <p:cNvPr id="357" name="Google Shape;357;p1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13"/>
          <p:cNvSpPr/>
          <p:nvPr/>
        </p:nvSpPr>
        <p:spPr>
          <a:xfrm flipH="1">
            <a:off x="1256250" y="2843525"/>
            <a:ext cx="3147000" cy="3212700"/>
          </a:xfrm>
          <a:prstGeom prst="round1Rect">
            <a:avLst>
              <a:gd fmla="val 19908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1708050" y="2309025"/>
            <a:ext cx="266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1° ETAPA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418475" y="3104325"/>
            <a:ext cx="2909400" cy="2952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Revisión y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actualización de planes de estudio, 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según su naturaleza y necesidades del sector productivo de la región.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4400575" y="2800975"/>
            <a:ext cx="3220200" cy="3255300"/>
          </a:xfrm>
          <a:prstGeom prst="round2SameRect">
            <a:avLst>
              <a:gd fmla="val 18098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 flipH="1">
            <a:off x="7619050" y="2800975"/>
            <a:ext cx="3220200" cy="3212700"/>
          </a:xfrm>
          <a:prstGeom prst="round1Rect">
            <a:avLst>
              <a:gd fmla="val 17446" name="adj"/>
            </a:avLst>
          </a:prstGeom>
          <a:solidFill>
            <a:srgbClr val="C0504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13"/>
          <p:cNvGrpSpPr/>
          <p:nvPr/>
        </p:nvGrpSpPr>
        <p:grpSpPr>
          <a:xfrm>
            <a:off x="4368049" y="2722516"/>
            <a:ext cx="376414" cy="434508"/>
            <a:chOff x="3157188" y="909150"/>
            <a:chExt cx="470400" cy="470400"/>
          </a:xfrm>
        </p:grpSpPr>
        <p:sp>
          <p:nvSpPr>
            <p:cNvPr id="365" name="Google Shape;365;p1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13"/>
          <p:cNvGrpSpPr/>
          <p:nvPr/>
        </p:nvGrpSpPr>
        <p:grpSpPr>
          <a:xfrm>
            <a:off x="1257935" y="6011113"/>
            <a:ext cx="9601138" cy="507930"/>
            <a:chOff x="1660800" y="2723938"/>
            <a:chExt cx="5822400" cy="1248600"/>
          </a:xfrm>
        </p:grpSpPr>
        <p:sp>
          <p:nvSpPr>
            <p:cNvPr id="368" name="Google Shape;368;p13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1708641" y="2815560"/>
              <a:ext cx="5762400" cy="6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s-PE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Actividades para garantizar las condiciones para brindar el proceso formativo</a:t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0" name="Google Shape;370;p13"/>
          <p:cNvGrpSpPr/>
          <p:nvPr/>
        </p:nvGrpSpPr>
        <p:grpSpPr>
          <a:xfrm>
            <a:off x="7171645" y="2722516"/>
            <a:ext cx="376414" cy="434508"/>
            <a:chOff x="3157188" y="909150"/>
            <a:chExt cx="470400" cy="470400"/>
          </a:xfrm>
        </p:grpSpPr>
        <p:sp>
          <p:nvSpPr>
            <p:cNvPr id="371" name="Google Shape;371;p1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3"/>
          <p:cNvSpPr txBox="1"/>
          <p:nvPr/>
        </p:nvSpPr>
        <p:spPr>
          <a:xfrm>
            <a:off x="4694412" y="2271275"/>
            <a:ext cx="266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2° ETAPA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13"/>
          <p:cNvSpPr txBox="1"/>
          <p:nvPr/>
        </p:nvSpPr>
        <p:spPr>
          <a:xfrm>
            <a:off x="4518375" y="3088325"/>
            <a:ext cx="2978700" cy="28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Identificación de los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aprendizajes prioritarios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desarrollar de acuerdo con los módulos formativos. 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Posteriormente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 podrá 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digitalizar los contenidos 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teóricos de estos aprendizajes.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13"/>
          <p:cNvSpPr txBox="1"/>
          <p:nvPr/>
        </p:nvSpPr>
        <p:spPr>
          <a:xfrm>
            <a:off x="8025100" y="2232825"/>
            <a:ext cx="266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3° ETAPA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13"/>
          <p:cNvSpPr txBox="1"/>
          <p:nvPr/>
        </p:nvSpPr>
        <p:spPr>
          <a:xfrm>
            <a:off x="7772875" y="2952150"/>
            <a:ext cx="2978700" cy="2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Elaboración de la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programación curricular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del período académico según la priorización realizada.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Adaptación de sílabos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diseño de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sesiones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actualización de </a:t>
            </a:r>
            <a:r>
              <a:rPr b="1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contenidos y metodología</a:t>
            </a:r>
            <a:r>
              <a:rPr b="0" i="0" lang="es-PE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/>
          <p:nvPr/>
        </p:nvSpPr>
        <p:spPr>
          <a:xfrm>
            <a:off x="297350" y="12450"/>
            <a:ext cx="10402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AutoNum type="arabicPeriod" startAt="2"/>
            </a:pPr>
            <a:r>
              <a:rPr b="1" i="0" lang="es-P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Recuperación de horas lectivas</a:t>
            </a:r>
            <a:r>
              <a:rPr b="1" i="0" lang="es-P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P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recuperación (Formato)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9225" y="1497825"/>
            <a:ext cx="9878100" cy="49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ESQUEMA PLAN DE RECUPERACIÓN DE HORAS LECTIVAS</a:t>
            </a:r>
            <a:endParaRPr b="1" i="0" sz="24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romanUcPeriod"/>
            </a:pPr>
            <a:r>
              <a:rPr b="1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DATOS INFORMATIVOS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375" lvl="1" marL="10800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del IES: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375" lvl="1" marL="10800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Dirección:</a:t>
            </a:r>
            <a:endParaRPr/>
          </a:p>
          <a:p>
            <a:pPr indent="-333375" lvl="1" marL="10800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del programa de estudios: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romanUcPeriod"/>
            </a:pPr>
            <a:r>
              <a:rPr b="1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FINALIDAD: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romanUcPeriod"/>
            </a:pPr>
            <a:r>
              <a:rPr b="1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OBJETIVOS: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4.1. Objetivo General: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4.2. Objetivo Específicos: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p15"/>
          <p:cNvGraphicFramePr/>
          <p:nvPr/>
        </p:nvGraphicFramePr>
        <p:xfrm>
          <a:off x="1215475" y="242088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{7310F6C2-CCBD-44B7-9CEC-48E773625815}</a:tableStyleId>
              </a:tblPr>
              <a:tblGrid>
                <a:gridCol w="3018425"/>
                <a:gridCol w="3515625"/>
                <a:gridCol w="3356650"/>
              </a:tblGrid>
              <a:tr h="73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OBJETIVOS ESPECÍFICOS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EVIDENCIAS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chemeClr val="accen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E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Formular </a:t>
                      </a:r>
                      <a:r>
                        <a:rPr b="0" lang="es-PE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plan de recuperación de horas lectivas del periodo académico 2020 I del IES. </a:t>
                      </a:r>
                      <a:endParaRPr b="0" sz="2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s-PE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 el uso de la plataforma para la formación virtual de los estudiantes.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s-PE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las actividades a realizarse de manera virtual. </a:t>
                      </a:r>
                      <a:endParaRPr b="0" sz="2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E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 de recuperación de horas lectivas.</a:t>
                      </a:r>
                      <a:r>
                        <a:rPr b="0" lang="es-PE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0" sz="2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00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90" name="Google Shape;390;p15"/>
          <p:cNvSpPr txBox="1"/>
          <p:nvPr/>
        </p:nvSpPr>
        <p:spPr>
          <a:xfrm>
            <a:off x="1341350" y="1412776"/>
            <a:ext cx="98907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romanUcPeriod" startAt="4"/>
            </a:pPr>
            <a:r>
              <a:rPr b="1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DESCRIPCIÓN DEL PLAN DE RECUPERACIÓN DE HORAS LECTIVAS: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 txBox="1"/>
          <p:nvPr/>
        </p:nvSpPr>
        <p:spPr>
          <a:xfrm>
            <a:off x="767408" y="1040160"/>
            <a:ext cx="10945200" cy="51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 startAt="5"/>
            </a:pPr>
            <a:r>
              <a:rPr b="1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RECUPERACIÓN DE HORAS LECTIVAS POR MÓDULO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 CURRICULAR DEL MÓDULO 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“Recepción de la materia prima”	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Unidades de competencia </a:t>
            </a:r>
            <a:r>
              <a:rPr lang="es-PE" sz="2200">
                <a:latin typeface="Calibri"/>
                <a:ea typeface="Calibri"/>
                <a:cs typeface="Calibri"/>
                <a:sym typeface="Calibri"/>
              </a:rPr>
              <a:t>específicas</a:t>
            </a:r>
            <a:r>
              <a:rPr b="0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44958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Unidades de competencia de</a:t>
            </a:r>
            <a:r>
              <a:rPr lang="es-PE" sz="2200"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b="0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mpleabilidad: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085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 académico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   	  	:      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2020-I</a:t>
            </a:r>
            <a:endParaRPr/>
          </a:p>
          <a:p>
            <a:pPr indent="45085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Créditos del módulo	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:	22 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horas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	</a:t>
            </a:r>
            <a:r>
              <a:rPr b="1"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  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480     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semanas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: 	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endParaRPr b="1" i="0" sz="2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 los docentes</a:t>
            </a: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:	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Candy Carreón</a:t>
            </a:r>
            <a:endParaRPr b="1" i="0" sz="2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 LAS UNIDADES DIDÁCTICAS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4700" lvl="0" marL="3763963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 Didáctica N° 1: </a:t>
            </a:r>
            <a:r>
              <a:rPr b="1" i="0" lang="es-PE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Maquinarias y equipos para la recepción de la materia prima</a:t>
            </a:r>
            <a:endParaRPr b="1" i="0" sz="2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 Didáctica N° 2: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 Didáctica N° 3:</a:t>
            </a:r>
            <a:endParaRPr b="1" i="0" sz="2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Google Shape;402;p17"/>
          <p:cNvGraphicFramePr/>
          <p:nvPr/>
        </p:nvGraphicFramePr>
        <p:xfrm>
          <a:off x="320650" y="919261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{7310F6C2-CCBD-44B7-9CEC-48E773625815}</a:tableStyleId>
              </a:tblPr>
              <a:tblGrid>
                <a:gridCol w="2342300"/>
                <a:gridCol w="1151050"/>
                <a:gridCol w="1151050"/>
                <a:gridCol w="1151050"/>
                <a:gridCol w="1151050"/>
                <a:gridCol w="1151050"/>
                <a:gridCol w="1151050"/>
                <a:gridCol w="1151050"/>
                <a:gridCol w="1151050"/>
              </a:tblGrid>
              <a:tr h="3436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CALENDARIZACIÓN DEL PERIODO ACADÉMICO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UNIDADES DIDÁCTICAS ESPECÍFICAS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UNIDADES DIDÁCTICAS EMPLEABILIDAD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569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 1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2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3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4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5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6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 7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DIDÁCTICA 8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</a:tr>
              <a:tr h="798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s-PE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Maquinarias y equipos para la recepción de la materia prima</a:t>
                      </a:r>
                      <a:endParaRPr/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</a:tr>
              <a:tr h="261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20/04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</a:tr>
              <a:tr h="235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Término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21/08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  <a:tr h="70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horas de recuperación en forma no presencial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  <a:tr h="521750">
                <a:tc>
                  <a:txBody>
                    <a:bodyPr/>
                    <a:lstStyle/>
                    <a:p>
                      <a:pPr indent="-193675" lvl="0" marL="28575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horas efectuadas asincrónica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  <a:tr h="500375">
                <a:tc>
                  <a:txBody>
                    <a:bodyPr/>
                    <a:lstStyle/>
                    <a:p>
                      <a:pPr indent="-193675" lvl="0" marL="28575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horas efectuadas sincrónica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  <a:tr h="70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horas de recuperación en forma presencial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  <a:tr h="27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Total de horas por UD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/>
                </a:tc>
              </a:tr>
              <a:tr h="33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Docente encargado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Carreón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</a:tr>
            </a:tbl>
          </a:graphicData>
        </a:graphic>
      </p:graphicFrame>
      <p:sp>
        <p:nvSpPr>
          <p:cNvPr id="403" name="Google Shape;403;p17"/>
          <p:cNvSpPr txBox="1"/>
          <p:nvPr/>
        </p:nvSpPr>
        <p:spPr>
          <a:xfrm>
            <a:off x="2752500" y="278650"/>
            <a:ext cx="6687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b="1" i="0" lang="es-P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PLANIFICACIÓN DEL PERIODO ACADÉMICO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7"/>
          <p:cNvSpPr txBox="1"/>
          <p:nvPr/>
        </p:nvSpPr>
        <p:spPr>
          <a:xfrm>
            <a:off x="396900" y="6253550"/>
            <a:ext cx="11550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1200">
                <a:solidFill>
                  <a:schemeClr val="dk1"/>
                </a:solidFill>
              </a:rPr>
              <a:t>* La suma de horas asincrónicas y sincrónicas dan como resultado la  suma del total de horas de recuperación en forma no presencial declarado por la institución </a:t>
            </a:r>
            <a:endParaRPr i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18"/>
          <p:cNvGraphicFramePr/>
          <p:nvPr/>
        </p:nvGraphicFramePr>
        <p:xfrm>
          <a:off x="730650" y="199067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{7310F6C2-CCBD-44B7-9CEC-48E773625815}</a:tableStyleId>
              </a:tblPr>
              <a:tblGrid>
                <a:gridCol w="1641000"/>
                <a:gridCol w="1091000"/>
                <a:gridCol w="1215850"/>
                <a:gridCol w="1411125"/>
                <a:gridCol w="3554150"/>
                <a:gridCol w="1903950"/>
              </a:tblGrid>
              <a:tr h="58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MÓDULO 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PERIODO ACADÉMICO 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UNIDADES DIDÁCTICAS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DOCENTE ENCARGADO 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HERRAMIENTA DE SOPORTE DIGITAL O MEDIOS DE COMUNICACIÓN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RECUPERACIÓN 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1"/>
                    </a:solidFill>
                  </a:tcPr>
                </a:tc>
              </a:tr>
              <a:tr h="5465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Módulo </a:t>
                      </a: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“Recepción de la materia prima”: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2020-I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Maquinarias y equipos para la recepción de la materia prima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Candy Carreón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classroom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 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6/05, 13/05, …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2	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66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3	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Módulo “…”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1	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2	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3	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Módulo “…”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1	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2	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11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 N° 3	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11" name="Google Shape;411;p18"/>
          <p:cNvSpPr txBox="1"/>
          <p:nvPr/>
        </p:nvSpPr>
        <p:spPr>
          <a:xfrm>
            <a:off x="1226925" y="894038"/>
            <a:ext cx="94482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2"/>
            </a:pPr>
            <a:r>
              <a:rPr b="1" i="0" lang="es-P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RECUPERACIÓN: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7fb5e516f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7fb5e516f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351" y="5756688"/>
            <a:ext cx="2684715" cy="5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7fb5e516f1_0_0"/>
          <p:cNvSpPr/>
          <p:nvPr/>
        </p:nvSpPr>
        <p:spPr>
          <a:xfrm>
            <a:off x="1001325" y="877675"/>
            <a:ext cx="9961500" cy="30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9"/>
              <a:buFont typeface="Arial"/>
              <a:buNone/>
            </a:pPr>
            <a:r>
              <a:rPr b="1" i="0" lang="es-PE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Orientaciones para el desarrollo del servicio educativo en los centros de educación técnico-productiva e institutos y escuela de Educación superior, el marco de la emergencia por COVID-19</a:t>
            </a:r>
            <a:endParaRPr b="1" i="0" sz="3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fb5e516f1_0_0"/>
          <p:cNvSpPr/>
          <p:nvPr/>
        </p:nvSpPr>
        <p:spPr>
          <a:xfrm>
            <a:off x="5133404" y="5878252"/>
            <a:ext cx="197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b="1" i="0" lang="es-PE" sz="162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Abril de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n para mejor educacion mejores peruanos&quot;" id="179" name="Google Shape;179;g7fb5e516f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4125" y="5240125"/>
            <a:ext cx="1240750" cy="11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7fb5e516f1_0_0"/>
          <p:cNvSpPr txBox="1"/>
          <p:nvPr/>
        </p:nvSpPr>
        <p:spPr>
          <a:xfrm>
            <a:off x="2076725" y="4676788"/>
            <a:ext cx="78105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s-PE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Gestión Pedagógica </a:t>
            </a:r>
            <a:endParaRPr b="1" i="1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s-PE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Dirección de Servicios de Educación Técnico-Productiva y Superior Tecnológicas - DISERTPA</a:t>
            </a:r>
            <a:endParaRPr b="1" i="1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/>
          <p:nvPr/>
        </p:nvSpPr>
        <p:spPr>
          <a:xfrm>
            <a:off x="958575" y="1054075"/>
            <a:ext cx="10062300" cy="1537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Presentación del plan de recuperación: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PE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(DRE)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050" y="3213000"/>
            <a:ext cx="1768299" cy="1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9"/>
          <p:cNvSpPr txBox="1"/>
          <p:nvPr/>
        </p:nvSpPr>
        <p:spPr>
          <a:xfrm>
            <a:off x="5405775" y="3213025"/>
            <a:ext cx="5615100" cy="19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PE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Fecha límite hasta: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s-PE" sz="4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de abril</a:t>
            </a:r>
            <a:endParaRPr b="1" i="1" sz="4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/>
          <p:nvPr/>
        </p:nvSpPr>
        <p:spPr>
          <a:xfrm>
            <a:off x="841800" y="705550"/>
            <a:ext cx="110421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AutoNum type="arabicPeriod" startAt="3"/>
            </a:pPr>
            <a:r>
              <a:rPr b="1" i="0" lang="es-P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del servicio educativo no presencial 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ctor mobile phone with icons in flat style – KINETICA" id="426" name="Google Shape;426;p20"/>
          <p:cNvPicPr preferRelativeResize="0"/>
          <p:nvPr/>
        </p:nvPicPr>
        <p:blipFill rotWithShape="1">
          <a:blip r:embed="rId3">
            <a:alphaModFix/>
          </a:blip>
          <a:srcRect b="21377" l="7751" r="8362" t="0"/>
          <a:stretch/>
        </p:blipFill>
        <p:spPr>
          <a:xfrm>
            <a:off x="3905366" y="2363026"/>
            <a:ext cx="967134" cy="95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3557" y="4087768"/>
            <a:ext cx="1612589" cy="177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aluacion | Vectores, Fotos de Stock y PSD Gratis" id="428" name="Google Shape;428;p20"/>
          <p:cNvPicPr preferRelativeResize="0"/>
          <p:nvPr/>
        </p:nvPicPr>
        <p:blipFill rotWithShape="1">
          <a:blip r:embed="rId5">
            <a:alphaModFix/>
          </a:blip>
          <a:srcRect b="15726" l="13202" r="17163" t="12127"/>
          <a:stretch/>
        </p:blipFill>
        <p:spPr>
          <a:xfrm>
            <a:off x="2225571" y="1819950"/>
            <a:ext cx="787946" cy="85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de stock (libre de regalías) sobre Plataforma digital ..." id="429" name="Google Shape;429;p20"/>
          <p:cNvPicPr preferRelativeResize="0"/>
          <p:nvPr/>
        </p:nvPicPr>
        <p:blipFill rotWithShape="1">
          <a:blip r:embed="rId6">
            <a:alphaModFix/>
          </a:blip>
          <a:srcRect b="25727" l="0" r="0" t="0"/>
          <a:stretch/>
        </p:blipFill>
        <p:spPr>
          <a:xfrm>
            <a:off x="560125" y="2493173"/>
            <a:ext cx="704374" cy="69380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0"/>
          <p:cNvSpPr txBox="1"/>
          <p:nvPr/>
        </p:nvSpPr>
        <p:spPr>
          <a:xfrm>
            <a:off x="5225650" y="1869025"/>
            <a:ext cx="64215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institución debe aprovechar el </a:t>
            </a:r>
            <a:r>
              <a:rPr b="1" i="0" lang="es-PE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soporte digital y medios de comunicación disponibles</a:t>
            </a: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según su </a:t>
            </a:r>
            <a:r>
              <a:rPr b="1" i="0" lang="es-PE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manera </a:t>
            </a:r>
            <a:r>
              <a:rPr b="1" i="0" lang="es-PE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sincrónica y/o asincrónica.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b="1" i="0" lang="es-PE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b="0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docentes y  estudiantes para familiarizarse con el </a:t>
            </a:r>
            <a:r>
              <a:rPr b="1" i="0" lang="es-PE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uso de los medios elegidos.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1" name="Google Shape;431;p20"/>
          <p:cNvCxnSpPr>
            <a:stCxn id="427" idx="1"/>
            <a:endCxn id="429" idx="3"/>
          </p:cNvCxnSpPr>
          <p:nvPr/>
        </p:nvCxnSpPr>
        <p:spPr>
          <a:xfrm rot="10800000">
            <a:off x="1264557" y="2840184"/>
            <a:ext cx="549000" cy="2132700"/>
          </a:xfrm>
          <a:prstGeom prst="curvedConnector3">
            <a:avLst>
              <a:gd fmla="val 50006" name="adj1"/>
            </a:avLst>
          </a:prstGeom>
          <a:noFill/>
          <a:ln cap="flat" cmpd="sng" w="2857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32" name="Google Shape;432;p20"/>
          <p:cNvCxnSpPr>
            <a:stCxn id="427" idx="0"/>
            <a:endCxn id="428" idx="2"/>
          </p:cNvCxnSpPr>
          <p:nvPr/>
        </p:nvCxnSpPr>
        <p:spPr>
          <a:xfrm rot="-5400000">
            <a:off x="1915902" y="3383218"/>
            <a:ext cx="1408500" cy="600"/>
          </a:xfrm>
          <a:prstGeom prst="curvedConnector3">
            <a:avLst>
              <a:gd fmla="val 49996" name="adj1"/>
            </a:avLst>
          </a:prstGeom>
          <a:noFill/>
          <a:ln cap="flat" cmpd="sng" w="2857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33" name="Google Shape;433;p20"/>
          <p:cNvCxnSpPr>
            <a:stCxn id="427" idx="3"/>
            <a:endCxn id="426" idx="1"/>
          </p:cNvCxnSpPr>
          <p:nvPr/>
        </p:nvCxnSpPr>
        <p:spPr>
          <a:xfrm flipH="1" rot="10800000">
            <a:off x="3426146" y="2840184"/>
            <a:ext cx="479100" cy="2132700"/>
          </a:xfrm>
          <a:prstGeom prst="curvedConnector3">
            <a:avLst>
              <a:gd fmla="val 49988" name="adj1"/>
            </a:avLst>
          </a:prstGeom>
          <a:noFill/>
          <a:ln cap="flat" cmpd="sng" w="2857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"/>
          <p:cNvSpPr txBox="1"/>
          <p:nvPr>
            <p:ph type="title"/>
          </p:nvPr>
        </p:nvSpPr>
        <p:spPr>
          <a:xfrm>
            <a:off x="263352" y="692696"/>
            <a:ext cx="11665295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s-PE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Estrategias de formación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9" name="Google Shape;439;p21"/>
          <p:cNvGraphicFramePr/>
          <p:nvPr/>
        </p:nvGraphicFramePr>
        <p:xfrm>
          <a:off x="531699" y="17728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585550"/>
              </a:tblGrid>
              <a:tr h="207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1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 de estudiantes con recursos existentes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0" name="Google Shape;440;p21"/>
          <p:cNvGraphicFramePr/>
          <p:nvPr/>
        </p:nvGraphicFramePr>
        <p:xfrm>
          <a:off x="4425301" y="17746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503750"/>
              </a:tblGrid>
              <a:tr h="180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2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 de autoaprendizaje para competencia de empleabilidad desde Minedu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rgbClr val="9DC4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" name="Google Shape;441;p21"/>
          <p:cNvGraphicFramePr/>
          <p:nvPr/>
        </p:nvGraphicFramePr>
        <p:xfrm>
          <a:off x="8238095" y="17746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443725"/>
              </a:tblGrid>
              <a:tr h="188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3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PE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 de docentes para la digitalización y virtualización de contenidos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2" name="Google Shape;442;p21"/>
          <p:cNvGraphicFramePr/>
          <p:nvPr/>
        </p:nvGraphicFramePr>
        <p:xfrm>
          <a:off x="531699" y="38467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588800"/>
              </a:tblGrid>
              <a:tr h="2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Brindar </a:t>
                      </a:r>
                      <a:r>
                        <a:rPr b="1"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cursos virtuales gratuitos</a:t>
                      </a:r>
                      <a:r>
                        <a:rPr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(de otras entidades) a los estudiantes en el corto plazo para que retomen actividades de aprendizaje vinculadas a </a:t>
                      </a:r>
                      <a:r>
                        <a:rPr b="1"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competencias para la empleabilidad</a:t>
                      </a:r>
                      <a:r>
                        <a:rPr lang="es-PE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3" name="Google Shape;443;p21"/>
          <p:cNvGraphicFramePr/>
          <p:nvPr/>
        </p:nvGraphicFramePr>
        <p:xfrm>
          <a:off x="4425307" y="3846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503750"/>
              </a:tblGrid>
              <a:tr h="2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aprendizajes en los estudiantes en competencias para la empleabilidad a través de un </a:t>
                      </a: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 elaborado por el Minedu</a:t>
                      </a: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cuya implementación se dará a nivel nacional, a través de distintos medios.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4" name="Google Shape;444;p21"/>
          <p:cNvGraphicFramePr/>
          <p:nvPr/>
        </p:nvGraphicFramePr>
        <p:xfrm>
          <a:off x="8233862" y="38467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{851A7E29-CF9E-4DBB-9431-FE08524D4EBB}</a:tableStyleId>
              </a:tblPr>
              <a:tblGrid>
                <a:gridCol w="3443725"/>
              </a:tblGrid>
              <a:tr h="24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</a:t>
                      </a: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competencias digitales en los docentes </a:t>
                      </a: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el objetivo de que puedan </a:t>
                      </a: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virtualizar programas </a:t>
                      </a: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se constituyan </a:t>
                      </a: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 presenciales </a:t>
                      </a:r>
                      <a:r>
                        <a:rPr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garantizando la participación de los estudiantes.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/>
          <p:nvPr/>
        </p:nvSpPr>
        <p:spPr>
          <a:xfrm>
            <a:off x="782125" y="674850"/>
            <a:ext cx="79320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AutoNum type="arabicPeriod" startAt="4"/>
            </a:pPr>
            <a:r>
              <a:rPr b="1" i="0" lang="es-P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evaluación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950825" y="1646725"/>
            <a:ext cx="7242300" cy="4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●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mantener  su </a:t>
            </a:r>
            <a:r>
              <a:rPr b="1" lang="es-PE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carácter permanente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durante el desarrollo de las unidades didácticas.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●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tendrá en cuenta los </a:t>
            </a:r>
            <a:r>
              <a:rPr b="1" lang="es-PE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indicadores de logro de las capacidades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establecidos para cada unidad didáctica.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●"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utilizar </a:t>
            </a:r>
            <a:r>
              <a:rPr b="1" lang="es-PE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instrumentos de evaluación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tales como: fichas de cotejo,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rúbrica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evaluación, asignación de tareas, pruebas de calificación automática, foros.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22"/>
          <p:cNvPicPr preferRelativeResize="0"/>
          <p:nvPr/>
        </p:nvPicPr>
        <p:blipFill rotWithShape="1">
          <a:blip r:embed="rId3">
            <a:alphaModFix/>
          </a:blip>
          <a:srcRect b="9729" l="0" r="0" t="0"/>
          <a:stretch/>
        </p:blipFill>
        <p:spPr>
          <a:xfrm>
            <a:off x="8580175" y="2549725"/>
            <a:ext cx="2718001" cy="22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2"/>
          <p:cNvSpPr/>
          <p:nvPr/>
        </p:nvSpPr>
        <p:spPr>
          <a:xfrm>
            <a:off x="250450" y="6173100"/>
            <a:ext cx="11630100" cy="456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PE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retomar el servicio presencial, se realiza la </a:t>
            </a:r>
            <a:r>
              <a:rPr b="1" i="0" lang="es-PE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 diagnóstica</a:t>
            </a:r>
            <a:r>
              <a:rPr b="0" i="0" lang="es-PE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de ser necesario la </a:t>
            </a:r>
            <a:r>
              <a:rPr b="1" i="0" lang="es-PE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nivelación de los aprendizajes</a:t>
            </a:r>
            <a:endParaRPr b="1" i="0" sz="18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"/>
          <p:cNvSpPr txBox="1"/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Gestión docente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60" name="Google Shape;460;p23"/>
          <p:cNvSpPr txBox="1"/>
          <p:nvPr>
            <p:ph idx="2" type="body"/>
          </p:nvPr>
        </p:nvSpPr>
        <p:spPr>
          <a:xfrm>
            <a:off x="528025" y="2743525"/>
            <a:ext cx="5656500" cy="2197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s-PE" sz="2800"/>
              <a:t>Garantizar la continuación del proceso de </a:t>
            </a:r>
            <a:r>
              <a:rPr b="1" lang="es-PE" sz="2800">
                <a:solidFill>
                  <a:schemeClr val="accent1"/>
                </a:solidFill>
              </a:rPr>
              <a:t>contratación docente y encargo de puestos </a:t>
            </a:r>
            <a:r>
              <a:rPr lang="es-PE" sz="2800"/>
              <a:t>de gestión en modalidad no presencial</a:t>
            </a:r>
            <a:endParaRPr sz="2800"/>
          </a:p>
        </p:txBody>
      </p:sp>
      <p:sp>
        <p:nvSpPr>
          <p:cNvPr id="461" name="Google Shape;461;p23"/>
          <p:cNvSpPr txBox="1"/>
          <p:nvPr/>
        </p:nvSpPr>
        <p:spPr>
          <a:xfrm>
            <a:off x="528025" y="1822963"/>
            <a:ext cx="704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PE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la contratación y encargo</a:t>
            </a:r>
            <a:endParaRPr b="1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9050" y="2102076"/>
            <a:ext cx="774600" cy="7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9050" y="4737550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6797" y="2743525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1879" y="3873775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8101" y="3029077"/>
            <a:ext cx="1471900" cy="147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23"/>
          <p:cNvCxnSpPr>
            <a:stCxn id="466" idx="0"/>
            <a:endCxn id="462" idx="1"/>
          </p:cNvCxnSpPr>
          <p:nvPr/>
        </p:nvCxnSpPr>
        <p:spPr>
          <a:xfrm rot="-5400000">
            <a:off x="8011651" y="2161777"/>
            <a:ext cx="539700" cy="11949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23"/>
          <p:cNvCxnSpPr>
            <a:stCxn id="466" idx="2"/>
            <a:endCxn id="463" idx="1"/>
          </p:cNvCxnSpPr>
          <p:nvPr/>
        </p:nvCxnSpPr>
        <p:spPr>
          <a:xfrm flipH="1" rot="-5400000">
            <a:off x="7947301" y="4237727"/>
            <a:ext cx="668400" cy="11949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23"/>
          <p:cNvCxnSpPr>
            <a:stCxn id="466" idx="3"/>
          </p:cNvCxnSpPr>
          <p:nvPr/>
        </p:nvCxnSpPr>
        <p:spPr>
          <a:xfrm>
            <a:off x="8420001" y="3765027"/>
            <a:ext cx="1850700" cy="577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23"/>
          <p:cNvCxnSpPr>
            <a:endCxn id="464" idx="1"/>
          </p:cNvCxnSpPr>
          <p:nvPr/>
        </p:nvCxnSpPr>
        <p:spPr>
          <a:xfrm flipH="1" rot="10800000">
            <a:off x="8400697" y="3175413"/>
            <a:ext cx="1766100" cy="124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 txBox="1"/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Gestión docente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77" name="Google Shape;477;p24"/>
          <p:cNvSpPr txBox="1"/>
          <p:nvPr/>
        </p:nvSpPr>
        <p:spPr>
          <a:xfrm>
            <a:off x="571650" y="1637650"/>
            <a:ext cx="1003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PE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 fortalecimiento de capacidades</a:t>
            </a:r>
            <a:endParaRPr b="1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 txBox="1"/>
          <p:nvPr>
            <p:ph idx="2" type="body"/>
          </p:nvPr>
        </p:nvSpPr>
        <p:spPr>
          <a:xfrm>
            <a:off x="839416" y="2492896"/>
            <a:ext cx="62448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s-PE" sz="2800"/>
              <a:t>Están a disposición de docentes y directivos  </a:t>
            </a:r>
            <a:r>
              <a:rPr b="1" lang="es-PE" sz="2800">
                <a:solidFill>
                  <a:schemeClr val="accent1"/>
                </a:solidFill>
              </a:rPr>
              <a:t>todos los cursos virtuales</a:t>
            </a:r>
            <a:r>
              <a:rPr lang="es-PE" sz="2800"/>
              <a:t> del Programa de fortalecimiento de capacidades - Superatec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SzPts val="3360"/>
              <a:buNone/>
            </a:pPr>
            <a:r>
              <a:t/>
            </a:r>
            <a:endParaRPr sz="2800"/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5825" y="2764050"/>
            <a:ext cx="3908500" cy="24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4"/>
          <p:cNvSpPr txBox="1"/>
          <p:nvPr/>
        </p:nvSpPr>
        <p:spPr>
          <a:xfrm>
            <a:off x="611700" y="5749725"/>
            <a:ext cx="10968600" cy="77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PE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Docentes y directivos deben participar  del curso virtual “Planes de estudio por competencias: conceptos iniciales” - Superatec (Acceso libre)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10"/>
            <a:ext cx="12192001" cy="684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014" y="6021289"/>
            <a:ext cx="2226809" cy="48507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5"/>
          <p:cNvSpPr/>
          <p:nvPr/>
        </p:nvSpPr>
        <p:spPr>
          <a:xfrm>
            <a:off x="650925" y="1419474"/>
            <a:ext cx="101976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Consultas sobre plataforma del examen de admisión MINEDU: </a:t>
            </a:r>
            <a:r>
              <a:rPr b="0" i="0" lang="es-PE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admision@minedu.gob.pe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Consultas procesos de admisión, matrícula y plan de recuperación de horas lectivas:  </a:t>
            </a:r>
            <a:r>
              <a:rPr b="0" i="0" lang="es-PE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gestionpedagogica@minedu.gob.pe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Consultas Proceso Contrato Docente: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politicasies1@minedu.gob.pe</a:t>
            </a:r>
            <a:r>
              <a:rPr b="0" i="0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politicasies2@minedu.gob.pe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10"/>
            <a:ext cx="12192001" cy="684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mejor educacion mejores peruanos&quot;" id="495" name="Google Shape;4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7200" y="1684600"/>
            <a:ext cx="4412975" cy="39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014" y="6021289"/>
            <a:ext cx="2226809" cy="48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2"/>
          <p:cNvGraphicFramePr/>
          <p:nvPr/>
        </p:nvGraphicFramePr>
        <p:xfrm>
          <a:off x="1641987" y="2002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{5AD8DC34-1B1C-4C7A-9EBB-A54E28248764}</a:tableStyleId>
              </a:tblPr>
              <a:tblGrid>
                <a:gridCol w="8908025"/>
              </a:tblGrid>
              <a:tr h="324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PE" sz="3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endParaRPr b="1" sz="30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3000" u="none" cap="none" strike="noStrike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 </a:t>
                      </a:r>
                      <a:r>
                        <a:rPr b="1" lang="es-PE" sz="3000" u="none" cap="none" strike="noStrike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orientaciones</a:t>
                      </a:r>
                      <a:r>
                        <a:rPr lang="es-PE" sz="3000" u="none" cap="none" strike="noStrike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el desarrollo de las </a:t>
                      </a:r>
                      <a:r>
                        <a:rPr b="1" lang="es-PE" sz="3000" u="none" cap="none" strike="noStrike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institucionales, pedagógicas y de soporte</a:t>
                      </a:r>
                      <a:r>
                        <a:rPr lang="es-PE" sz="3000" u="none" cap="none" strike="noStrike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 los CETPRO e Institutos y Escuelas de Educación Superior públicos y privados.</a:t>
                      </a:r>
                      <a:endParaRPr sz="3000" u="none" cap="none" strike="noStrike">
                        <a:solidFill>
                          <a:srgbClr val="EFEFE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6875" marB="126875" marR="126875" marL="1268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2"/>
          <p:cNvSpPr/>
          <p:nvPr/>
        </p:nvSpPr>
        <p:spPr>
          <a:xfrm>
            <a:off x="1001325" y="5501625"/>
            <a:ext cx="10195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PE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de la declaración de emergencia sanitaria establecida en el DS. N° 008-2020-SA.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>
            <p:ph type="title"/>
          </p:nvPr>
        </p:nvSpPr>
        <p:spPr>
          <a:xfrm>
            <a:off x="2081775" y="898450"/>
            <a:ext cx="8034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4800">
                <a:solidFill>
                  <a:srgbClr val="000000"/>
                </a:solidFill>
              </a:rPr>
              <a:t>RVM. 087-2020-MINEDU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title"/>
          </p:nvPr>
        </p:nvSpPr>
        <p:spPr>
          <a:xfrm>
            <a:off x="537400" y="665147"/>
            <a:ext cx="109728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/>
              <a:t>Marco Normativo de emergencia</a:t>
            </a:r>
            <a:endParaRPr sz="4800"/>
          </a:p>
        </p:txBody>
      </p:sp>
      <p:sp>
        <p:nvSpPr>
          <p:cNvPr id="194" name="Google Shape;194;p3"/>
          <p:cNvSpPr txBox="1"/>
          <p:nvPr/>
        </p:nvSpPr>
        <p:spPr>
          <a:xfrm>
            <a:off x="9150950" y="3624000"/>
            <a:ext cx="2278800" cy="650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PE" sz="13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MINEDU</a:t>
            </a:r>
            <a:endParaRPr b="1" i="0" sz="13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9150945" y="4289255"/>
            <a:ext cx="2278800" cy="1463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Orientaciones para prevención, atención y monitoreo ante el Coronavirus (COVID 19) en los Centros de Educación Técnico-Productiva, Institutos y Escuelas de ES</a:t>
            </a:r>
            <a:endParaRPr b="1" i="0" sz="11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7836992" y="168363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962817" y="28450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9674119" y="2265266"/>
            <a:ext cx="1232400" cy="11964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9811075" y="2463250"/>
            <a:ext cx="958500" cy="8004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RVM. 080-2020-MINEDU</a:t>
            </a:r>
            <a:endParaRPr b="1" i="0" sz="11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6331552" y="3624000"/>
            <a:ext cx="2278800" cy="650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PE" sz="1300" u="none" cap="none" strike="noStrike">
                <a:solidFill>
                  <a:srgbClr val="10518F"/>
                </a:solidFill>
                <a:latin typeface="Roboto"/>
                <a:ea typeface="Roboto"/>
                <a:cs typeface="Roboto"/>
                <a:sym typeface="Roboto"/>
              </a:rPr>
              <a:t>PRESIDENCIA DEL CONSEJO DE MINISTROS</a:t>
            </a:r>
            <a:endParaRPr b="1" i="0" sz="13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6331547" y="4289255"/>
            <a:ext cx="2278800" cy="1463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PE" sz="1100" u="none" cap="none" strike="noStrike">
                <a:solidFill>
                  <a:srgbClr val="10518F"/>
                </a:solidFill>
                <a:latin typeface="Roboto"/>
                <a:ea typeface="Roboto"/>
                <a:cs typeface="Roboto"/>
                <a:sym typeface="Roboto"/>
              </a:rPr>
              <a:t>Declara el Estado de Emergencia Nacional por el plazo de quince (15) días calendario, y dispone el aislamiento social obligatorio (cuarentena) ...a consecuencia del brote de Coronavirus (COVID 19)</a:t>
            </a:r>
            <a:endParaRPr b="0" i="0" sz="11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854719" y="2265266"/>
            <a:ext cx="1232400" cy="1196400"/>
          </a:xfrm>
          <a:prstGeom prst="ellipse">
            <a:avLst/>
          </a:prstGeom>
          <a:noFill/>
          <a:ln cap="flat" cmpd="sng" w="38100">
            <a:solidFill>
              <a:srgbClr val="1051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51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991675" y="2463250"/>
            <a:ext cx="958500" cy="800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rgbClr val="10518F"/>
                </a:solidFill>
                <a:latin typeface="Roboto"/>
                <a:ea typeface="Roboto"/>
                <a:cs typeface="Roboto"/>
                <a:sym typeface="Roboto"/>
              </a:rPr>
              <a:t>DS. 044-2020-PCM</a:t>
            </a:r>
            <a:endParaRPr b="1" i="0" sz="11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3588353" y="3624000"/>
            <a:ext cx="2278800" cy="650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PE" sz="1300" u="none" cap="none" strike="noStrike">
                <a:solidFill>
                  <a:srgbClr val="81CB01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endParaRPr b="1" i="0" sz="1300" u="none" cap="none" strike="noStrike">
              <a:solidFill>
                <a:srgbClr val="81CB0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3588348" y="4289255"/>
            <a:ext cx="2278800" cy="1463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PE" sz="1100" u="none" cap="none" strike="noStrike">
                <a:solidFill>
                  <a:srgbClr val="81CB01"/>
                </a:solidFill>
                <a:latin typeface="Roboto"/>
                <a:ea typeface="Roboto"/>
                <a:cs typeface="Roboto"/>
                <a:sym typeface="Roboto"/>
              </a:rPr>
              <a:t>Declara en emergencia sanitaria a nivel nacional por el plazo de 90 días calendario por la existencia del COVID 19.</a:t>
            </a:r>
            <a:endParaRPr b="0" i="0" sz="1100" u="none" cap="none" strike="noStrike">
              <a:solidFill>
                <a:srgbClr val="81CB0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4111519" y="2265266"/>
            <a:ext cx="1232400" cy="11964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1C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4248475" y="2463250"/>
            <a:ext cx="958500" cy="80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rgbClr val="81CB01"/>
                </a:solidFill>
                <a:latin typeface="Roboto"/>
                <a:ea typeface="Roboto"/>
                <a:cs typeface="Roboto"/>
                <a:sym typeface="Roboto"/>
              </a:rPr>
              <a:t>DS. 008-2020-SALUD</a:t>
            </a:r>
            <a:endParaRPr b="1" i="0" sz="1100" u="none" cap="none" strike="noStrike">
              <a:solidFill>
                <a:srgbClr val="81CB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81CB0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845155" y="3624000"/>
            <a:ext cx="2278800" cy="650100"/>
          </a:xfrm>
          <a:prstGeom prst="rect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PE" sz="1300" u="none" cap="none" strike="noStrike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ECONOMÍA Y FINANZAS</a:t>
            </a:r>
            <a:endParaRPr b="1" i="0" sz="1300" u="none" cap="none" strike="noStrik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845150" y="4289255"/>
            <a:ext cx="2278800" cy="1463100"/>
          </a:xfrm>
          <a:prstGeom prst="rect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PE" sz="1100" u="none" cap="none" strike="noStrike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Establece diversas medidas excepcionales y temporales para prevenir la propagación  del Coronavirus (COVID 19) en el territorio nacional</a:t>
            </a:r>
            <a:endParaRPr b="0" i="0" sz="1100" u="none" cap="none" strike="noStrik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368319" y="2265266"/>
            <a:ext cx="1232400" cy="1196400"/>
          </a:xfrm>
          <a:prstGeom prst="ellipse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505275" y="2463250"/>
            <a:ext cx="958500" cy="800400"/>
          </a:xfrm>
          <a:prstGeom prst="rect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DU. 026-2020-EF</a:t>
            </a:r>
            <a:endParaRPr b="1" i="0" sz="1100" u="none" cap="none" strike="noStrik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7377950" y="5918875"/>
            <a:ext cx="1232400" cy="4827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PE" sz="1100" u="none" cap="none" strike="noStrike">
                <a:solidFill>
                  <a:srgbClr val="10518F"/>
                </a:solidFill>
                <a:latin typeface="Roboto"/>
                <a:ea typeface="Roboto"/>
                <a:cs typeface="Roboto"/>
                <a:sym typeface="Roboto"/>
              </a:rPr>
              <a:t>DS. 051-2020-PCM</a:t>
            </a:r>
            <a:endParaRPr b="1" i="0" sz="11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3"/>
          <p:cNvCxnSpPr>
            <a:stCxn id="201" idx="3"/>
            <a:endCxn id="212" idx="3"/>
          </p:cNvCxnSpPr>
          <p:nvPr/>
        </p:nvCxnSpPr>
        <p:spPr>
          <a:xfrm>
            <a:off x="8610347" y="5020805"/>
            <a:ext cx="600" cy="1139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1051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"/>
          <p:cNvSpPr txBox="1"/>
          <p:nvPr/>
        </p:nvSpPr>
        <p:spPr>
          <a:xfrm>
            <a:off x="6190350" y="6021025"/>
            <a:ext cx="1009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-P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Ampliado</a:t>
            </a:r>
            <a:endParaRPr b="1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5771642" y="28942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8484467" y="2828858"/>
            <a:ext cx="792300" cy="492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type="title"/>
          </p:nvPr>
        </p:nvSpPr>
        <p:spPr>
          <a:xfrm>
            <a:off x="600850" y="985025"/>
            <a:ext cx="107625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PE" sz="4800"/>
              <a:t>RVM N° 087-2020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/>
              <a:t>Disposiciones Generales</a:t>
            </a:r>
            <a:endParaRPr sz="4800"/>
          </a:p>
        </p:txBody>
      </p:sp>
      <p:sp>
        <p:nvSpPr>
          <p:cNvPr id="223" name="Google Shape;223;p4"/>
          <p:cNvSpPr txBox="1"/>
          <p:nvPr>
            <p:ph idx="1" type="body"/>
          </p:nvPr>
        </p:nvSpPr>
        <p:spPr>
          <a:xfrm>
            <a:off x="872000" y="2631675"/>
            <a:ext cx="1097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PE" sz="3600"/>
              <a:t>Las Instituciones educativas garantizan: </a:t>
            </a:r>
            <a:endParaRPr sz="3600"/>
          </a:p>
          <a:p>
            <a:pPr indent="-4191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/>
              <a:t>El desarrollo del </a:t>
            </a:r>
            <a:r>
              <a:rPr b="1" lang="es-PE" sz="3000">
                <a:solidFill>
                  <a:srgbClr val="A72A1E"/>
                </a:solidFill>
              </a:rPr>
              <a:t>servicio educativo</a:t>
            </a:r>
            <a:r>
              <a:rPr lang="es-PE" sz="3000"/>
              <a:t> durante la emergencia sanitaria.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/>
              <a:t>La provisión de </a:t>
            </a:r>
            <a:r>
              <a:rPr b="1" lang="es-PE" sz="3000">
                <a:solidFill>
                  <a:srgbClr val="A72A1E"/>
                </a:solidFill>
              </a:rPr>
              <a:t>kits de higiene</a:t>
            </a:r>
            <a:endParaRPr b="1" sz="3000">
              <a:solidFill>
                <a:srgbClr val="A72A1E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b="1" lang="es-PE" sz="3000">
                <a:solidFill>
                  <a:srgbClr val="A72A1E"/>
                </a:solidFill>
              </a:rPr>
              <a:t>Ambientes</a:t>
            </a:r>
            <a:r>
              <a:rPr lang="es-PE" sz="3000"/>
              <a:t> limpios y desinfectados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/>
              <a:t>Información acerca de la </a:t>
            </a:r>
            <a:r>
              <a:rPr b="1" lang="es-PE" sz="3000">
                <a:solidFill>
                  <a:srgbClr val="A72A1E"/>
                </a:solidFill>
              </a:rPr>
              <a:t>conectividad </a:t>
            </a:r>
            <a:r>
              <a:rPr lang="es-PE" sz="3000"/>
              <a:t>de docentes y estudiantes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5"/>
          <p:cNvGrpSpPr/>
          <p:nvPr/>
        </p:nvGrpSpPr>
        <p:grpSpPr>
          <a:xfrm>
            <a:off x="780750" y="1778676"/>
            <a:ext cx="2652778" cy="4625059"/>
            <a:chOff x="1126149" y="253604"/>
            <a:chExt cx="2082897" cy="11641226"/>
          </a:xfrm>
        </p:grpSpPr>
        <p:sp>
          <p:nvSpPr>
            <p:cNvPr id="229" name="Google Shape;229;p5"/>
            <p:cNvSpPr/>
            <p:nvPr/>
          </p:nvSpPr>
          <p:spPr>
            <a:xfrm>
              <a:off x="1178646" y="283728"/>
              <a:ext cx="2030400" cy="11457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174025" y="253604"/>
              <a:ext cx="2030400" cy="2508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s-PE" sz="2400" u="none" cap="none" strike="noStrik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Institucional</a:t>
              </a:r>
              <a:endParaRPr b="0" i="0" sz="2400" u="none" cap="none" strike="noStrik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126149" y="3247630"/>
              <a:ext cx="2030400" cy="86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PE" sz="1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3559100" y="1778676"/>
            <a:ext cx="2586662" cy="4562307"/>
            <a:chOff x="1178065" y="283725"/>
            <a:chExt cx="2030985" cy="4076400"/>
          </a:xfrm>
        </p:grpSpPr>
        <p:sp>
          <p:nvSpPr>
            <p:cNvPr id="234" name="Google Shape;234;p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178065" y="285287"/>
              <a:ext cx="2030400" cy="8892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233850" y="33443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s-PE" sz="2400" u="none" cap="none" strike="noStrik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Procesos Académicos</a:t>
              </a:r>
              <a:endParaRPr b="0" i="0" sz="2400" u="none" cap="none" strike="noStrik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pic>
        <p:nvPicPr>
          <p:cNvPr id="237" name="Google Shape;2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574" y="3692698"/>
            <a:ext cx="1717725" cy="17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5"/>
          <p:cNvGrpSpPr/>
          <p:nvPr/>
        </p:nvGrpSpPr>
        <p:grpSpPr>
          <a:xfrm>
            <a:off x="8983673" y="1820968"/>
            <a:ext cx="2586678" cy="4552931"/>
            <a:chOff x="1178052" y="283725"/>
            <a:chExt cx="2030998" cy="4076400"/>
          </a:xfrm>
        </p:grpSpPr>
        <p:sp>
          <p:nvSpPr>
            <p:cNvPr id="239" name="Google Shape;239;p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178052" y="285169"/>
              <a:ext cx="2030400" cy="8403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233850" y="33415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s-PE" sz="2400" u="none" cap="none" strike="noStrik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Docente</a:t>
              </a:r>
              <a:endParaRPr b="0" i="0" sz="2400" u="none" cap="none" strike="noStrik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242" name="Google Shape;242;p5"/>
          <p:cNvSpPr/>
          <p:nvPr/>
        </p:nvSpPr>
        <p:spPr>
          <a:xfrm rot="5400000">
            <a:off x="10168000" y="2686450"/>
            <a:ext cx="294900" cy="3543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/>
          <p:nvPr/>
        </p:nvSpPr>
        <p:spPr>
          <a:xfrm rot="5400000">
            <a:off x="4666925" y="2745800"/>
            <a:ext cx="294900" cy="3543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5"/>
          <p:cNvGrpSpPr/>
          <p:nvPr/>
        </p:nvGrpSpPr>
        <p:grpSpPr>
          <a:xfrm>
            <a:off x="6271324" y="1790679"/>
            <a:ext cx="2586679" cy="4555785"/>
            <a:chOff x="1178052" y="283725"/>
            <a:chExt cx="2030998" cy="4076400"/>
          </a:xfrm>
        </p:grpSpPr>
        <p:sp>
          <p:nvSpPr>
            <p:cNvPr id="245" name="Google Shape;245;p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178052" y="285219"/>
              <a:ext cx="2030400" cy="912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233850" y="33423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s-PE" sz="2400" u="none" cap="none" strike="noStrik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pedagógica</a:t>
              </a:r>
              <a:endParaRPr b="0" i="0" sz="2400" u="none" cap="none" strike="noStrik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5400000">
              <a:off x="2061251" y="1152835"/>
              <a:ext cx="2640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5"/>
          <p:cNvSpPr/>
          <p:nvPr/>
        </p:nvSpPr>
        <p:spPr>
          <a:xfrm rot="5400000">
            <a:off x="1959700" y="2757825"/>
            <a:ext cx="294900" cy="3543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1775" y="4115975"/>
            <a:ext cx="2422825" cy="12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0301" y="2931198"/>
            <a:ext cx="616751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1579" y="3605161"/>
            <a:ext cx="736558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99112" y="4256273"/>
            <a:ext cx="736559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1792" y="5391487"/>
            <a:ext cx="736559" cy="821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5"/>
          <p:cNvCxnSpPr>
            <a:stCxn id="251" idx="3"/>
            <a:endCxn id="252" idx="0"/>
          </p:cNvCxnSpPr>
          <p:nvPr/>
        </p:nvCxnSpPr>
        <p:spPr>
          <a:xfrm>
            <a:off x="7047052" y="3275068"/>
            <a:ext cx="1302900" cy="330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6" name="Google Shape;256;p5"/>
          <p:cNvCxnSpPr>
            <a:stCxn id="252" idx="1"/>
            <a:endCxn id="253" idx="0"/>
          </p:cNvCxnSpPr>
          <p:nvPr/>
        </p:nvCxnSpPr>
        <p:spPr>
          <a:xfrm flipH="1">
            <a:off x="6867379" y="4015830"/>
            <a:ext cx="1114200" cy="240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7" name="Google Shape;257;p5"/>
          <p:cNvCxnSpPr>
            <a:stCxn id="253" idx="2"/>
            <a:endCxn id="254" idx="0"/>
          </p:cNvCxnSpPr>
          <p:nvPr/>
        </p:nvCxnSpPr>
        <p:spPr>
          <a:xfrm>
            <a:off x="6867392" y="5077611"/>
            <a:ext cx="1282800" cy="31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58" name="Google Shape;25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66273" y="3692700"/>
            <a:ext cx="1572300" cy="15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"/>
          <p:cNvSpPr txBox="1"/>
          <p:nvPr>
            <p:ph type="title"/>
          </p:nvPr>
        </p:nvSpPr>
        <p:spPr>
          <a:xfrm>
            <a:off x="438150" y="809750"/>
            <a:ext cx="7125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/>
              <a:t>Disposiciones Específicas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/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Gestión Institucional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66" name="Google Shape;266;p6"/>
          <p:cNvSpPr txBox="1"/>
          <p:nvPr>
            <p:ph idx="2" type="body"/>
          </p:nvPr>
        </p:nvSpPr>
        <p:spPr>
          <a:xfrm>
            <a:off x="1055440" y="2060848"/>
            <a:ext cx="10039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72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Identificación de </a:t>
            </a:r>
            <a:r>
              <a:rPr b="1" lang="es-PE" sz="3000"/>
              <a:t>procesos críticos</a:t>
            </a:r>
            <a:r>
              <a:rPr lang="es-PE" sz="3000"/>
              <a:t> a ser reprogramados.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Ejecución de acciones de coordinación para el inicio de actividades presenciales (2 días antes)</a:t>
            </a:r>
            <a:endParaRPr sz="3000">
              <a:highlight>
                <a:srgbClr val="FFFF00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Implementación de </a:t>
            </a:r>
            <a:r>
              <a:rPr b="1" lang="es-PE" sz="3000"/>
              <a:t>plataformas y/ herramientas </a:t>
            </a:r>
            <a:r>
              <a:rPr lang="es-PE" sz="3000"/>
              <a:t>digitales para el desarrollo del servicio educativo no presencial.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/>
          <p:nvPr>
            <p:ph type="title"/>
          </p:nvPr>
        </p:nvSpPr>
        <p:spPr>
          <a:xfrm>
            <a:off x="285750" y="712800"/>
            <a:ext cx="11639700" cy="101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4800">
                <a:solidFill>
                  <a:schemeClr val="lt1"/>
                </a:solidFill>
              </a:rPr>
              <a:t> Procesos académicos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73" name="Google Shape;273;p7"/>
          <p:cNvSpPr txBox="1"/>
          <p:nvPr>
            <p:ph idx="2" type="body"/>
          </p:nvPr>
        </p:nvSpPr>
        <p:spPr>
          <a:xfrm>
            <a:off x="703825" y="5923275"/>
            <a:ext cx="1055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SzPts val="3360"/>
              <a:buNone/>
            </a:pPr>
            <a:r>
              <a:rPr lang="es-PE" sz="3000"/>
              <a:t>Procesos transparentes bajo </a:t>
            </a:r>
            <a:r>
              <a:rPr b="1" lang="es-PE" sz="3000"/>
              <a:t>entornos virtuales</a:t>
            </a:r>
            <a:r>
              <a:rPr lang="es-PE" sz="3000"/>
              <a:t> </a:t>
            </a:r>
            <a:r>
              <a:rPr b="1" lang="es-PE" sz="3000"/>
              <a:t>seguros.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SzPts val="3360"/>
              <a:buNone/>
            </a:pPr>
            <a:r>
              <a:t/>
            </a:r>
            <a:endParaRPr sz="3000"/>
          </a:p>
        </p:txBody>
      </p:sp>
      <p:sp>
        <p:nvSpPr>
          <p:cNvPr id="274" name="Google Shape;274;p7"/>
          <p:cNvSpPr txBox="1"/>
          <p:nvPr/>
        </p:nvSpPr>
        <p:spPr>
          <a:xfrm>
            <a:off x="381300" y="1647375"/>
            <a:ext cx="464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PE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la Admisión</a:t>
            </a:r>
            <a:endParaRPr b="1" i="0" sz="36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3545941" y="4497262"/>
            <a:ext cx="231900" cy="303600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1099225" y="2348880"/>
            <a:ext cx="10011900" cy="1281849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PE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Reprogramación de los </a:t>
            </a:r>
            <a:r>
              <a:rPr b="1" i="0" lang="es-PE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procesos de admisión 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PE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Nueva calendarización del año 2020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7066425" y="4292050"/>
            <a:ext cx="3911400" cy="13509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b="0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regular </a:t>
            </a:r>
            <a:r>
              <a:rPr b="1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(modalidad virtual)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7"/>
          <p:cNvCxnSpPr>
            <a:stCxn id="276" idx="2"/>
            <a:endCxn id="277" idx="0"/>
          </p:cNvCxnSpPr>
          <p:nvPr/>
        </p:nvCxnSpPr>
        <p:spPr>
          <a:xfrm flipH="1" rot="-5400000">
            <a:off x="7233025" y="2502879"/>
            <a:ext cx="661200" cy="29169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7"/>
          <p:cNvCxnSpPr>
            <a:stCxn id="280" idx="0"/>
            <a:endCxn id="276" idx="2"/>
          </p:cNvCxnSpPr>
          <p:nvPr/>
        </p:nvCxnSpPr>
        <p:spPr>
          <a:xfrm rot="-5400000">
            <a:off x="4416650" y="2603650"/>
            <a:ext cx="661200" cy="27156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7"/>
          <p:cNvSpPr/>
          <p:nvPr/>
        </p:nvSpPr>
        <p:spPr>
          <a:xfrm>
            <a:off x="1328750" y="4292050"/>
            <a:ext cx="4121400" cy="13509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81000" lvl="0" marL="45720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b="0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Ingreso Directo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(Centro de formación preparatoria)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>
            <a:off x="3293375" y="1903475"/>
            <a:ext cx="5099506" cy="1179441"/>
          </a:xfrm>
          <a:custGeom>
            <a:rect b="b" l="l" r="r" t="t"/>
            <a:pathLst>
              <a:path extrusionOk="0" h="27496" w="180322">
                <a:moveTo>
                  <a:pt x="0" y="0"/>
                </a:moveTo>
                <a:lnTo>
                  <a:pt x="93358" y="27496"/>
                </a:lnTo>
                <a:lnTo>
                  <a:pt x="180322" y="640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8"/>
          <p:cNvSpPr txBox="1"/>
          <p:nvPr>
            <p:ph idx="3" type="body"/>
          </p:nvPr>
        </p:nvSpPr>
        <p:spPr>
          <a:xfrm>
            <a:off x="8267250" y="1476300"/>
            <a:ext cx="34296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SzPts val="2880"/>
              <a:buNone/>
            </a:pPr>
            <a:r>
              <a:rPr lang="es-PE" sz="2400"/>
              <a:t>Protección de datos y del proceso</a:t>
            </a:r>
            <a:endParaRPr sz="2400"/>
          </a:p>
        </p:txBody>
      </p:sp>
      <p:sp>
        <p:nvSpPr>
          <p:cNvPr id="288" name="Google Shape;288;p8"/>
          <p:cNvSpPr txBox="1"/>
          <p:nvPr>
            <p:ph idx="4" type="body"/>
          </p:nvPr>
        </p:nvSpPr>
        <p:spPr>
          <a:xfrm>
            <a:off x="739575" y="3165400"/>
            <a:ext cx="30552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➔"/>
            </a:pPr>
            <a:r>
              <a:rPr b="1" lang="es-PE" sz="2200">
                <a:solidFill>
                  <a:schemeClr val="accent5"/>
                </a:solidFill>
              </a:rPr>
              <a:t>Garantizar la identidad de postulante</a:t>
            </a:r>
            <a:endParaRPr b="1" sz="2200">
              <a:solidFill>
                <a:schemeClr val="accent5"/>
              </a:solidFill>
            </a:endParaRPr>
          </a:p>
        </p:txBody>
      </p:sp>
      <p:pic>
        <p:nvPicPr>
          <p:cNvPr id="289" name="Google Shape;2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562" y="2285288"/>
            <a:ext cx="3521700" cy="24872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90" name="Google Shape;290;p8"/>
          <p:cNvSpPr txBox="1"/>
          <p:nvPr>
            <p:ph idx="3" type="body"/>
          </p:nvPr>
        </p:nvSpPr>
        <p:spPr>
          <a:xfrm>
            <a:off x="758175" y="1599225"/>
            <a:ext cx="30039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SzPts val="2880"/>
              <a:buNone/>
            </a:pPr>
            <a:r>
              <a:rPr lang="es-PE" sz="2400"/>
              <a:t>Condiciones de seguridad</a:t>
            </a:r>
            <a:endParaRPr sz="2400"/>
          </a:p>
        </p:txBody>
      </p:sp>
      <p:sp>
        <p:nvSpPr>
          <p:cNvPr id="291" name="Google Shape;291;p8"/>
          <p:cNvSpPr txBox="1"/>
          <p:nvPr/>
        </p:nvSpPr>
        <p:spPr>
          <a:xfrm>
            <a:off x="758175" y="4742763"/>
            <a:ext cx="26235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Char char="➔"/>
            </a:pPr>
            <a:r>
              <a:rPr b="1" i="0" lang="es-PE" sz="2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Horario único y tiempo limitado</a:t>
            </a:r>
            <a:endParaRPr b="1" i="0" sz="22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8492325" y="3260350"/>
            <a:ext cx="234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Char char="➔"/>
            </a:pPr>
            <a:r>
              <a:rPr b="1" i="0" lang="es-PE" sz="2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40 preguntas (mínimo)</a:t>
            </a:r>
            <a:endParaRPr b="1" i="0" sz="22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8606475" y="4748025"/>
            <a:ext cx="26235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Char char="➔"/>
            </a:pPr>
            <a:r>
              <a:rPr b="1" i="0" lang="es-PE" sz="2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Preguntas en orden aleatorio </a:t>
            </a:r>
            <a:endParaRPr b="1" i="0" sz="22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4028725" y="4919025"/>
            <a:ext cx="36324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Char char="➔"/>
            </a:pPr>
            <a:r>
              <a:rPr b="1" i="0" lang="es-PE" sz="2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No se mostrarán respuestas correctas al finalizar</a:t>
            </a:r>
            <a:endParaRPr b="1" i="0" sz="22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3170550" y="830100"/>
            <a:ext cx="5459700" cy="72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PE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Examen regular</a:t>
            </a:r>
            <a:r>
              <a:rPr b="1" i="0" lang="es-P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(modalidad virtual)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380550" y="6121900"/>
            <a:ext cx="11401500" cy="46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P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ser pertinente considerar </a:t>
            </a:r>
            <a:r>
              <a:rPr b="0" i="0" lang="es-PE" sz="2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procesos complementarios</a:t>
            </a:r>
            <a:r>
              <a:rPr b="0" i="0" lang="es-P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admisión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Beatriz</dc:creator>
</cp:coreProperties>
</file>